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4"/>
  </p:notesMasterIdLst>
  <p:sldIdLst>
    <p:sldId id="256" r:id="rId2"/>
    <p:sldId id="287" r:id="rId3"/>
    <p:sldId id="290" r:id="rId4"/>
    <p:sldId id="291" r:id="rId5"/>
    <p:sldId id="326" r:id="rId6"/>
    <p:sldId id="297" r:id="rId7"/>
    <p:sldId id="292" r:id="rId8"/>
    <p:sldId id="293" r:id="rId9"/>
    <p:sldId id="272" r:id="rId10"/>
    <p:sldId id="300" r:id="rId11"/>
    <p:sldId id="264" r:id="rId12"/>
    <p:sldId id="268" r:id="rId13"/>
    <p:sldId id="298" r:id="rId14"/>
    <p:sldId id="299" r:id="rId15"/>
    <p:sldId id="301" r:id="rId16"/>
    <p:sldId id="302" r:id="rId17"/>
    <p:sldId id="303" r:id="rId18"/>
    <p:sldId id="304" r:id="rId19"/>
    <p:sldId id="305" r:id="rId20"/>
    <p:sldId id="324" r:id="rId21"/>
    <p:sldId id="306" r:id="rId22"/>
    <p:sldId id="3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651"/>
  </p:normalViewPr>
  <p:slideViewPr>
    <p:cSldViewPr snapToGrid="0" snapToObjects="1">
      <p:cViewPr varScale="1">
        <p:scale>
          <a:sx n="57" d="100"/>
          <a:sy n="57" d="100"/>
        </p:scale>
        <p:origin x="9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sinta.ristekbrin.go.id/journal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sinta.ristekbrin.go.id/journal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12748-D58B-4BEC-AC65-F1F084DB050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386E48-4209-4FAD-BDC0-61A5E38642B9}">
      <dgm:prSet custT="1"/>
      <dgm:spPr/>
      <dgm:t>
        <a:bodyPr/>
        <a:lstStyle/>
        <a:p>
          <a:r>
            <a:rPr lang="en-US" sz="2400" dirty="0" err="1"/>
            <a:t>Jurnal</a:t>
          </a:r>
          <a:r>
            <a:rPr lang="en-US" sz="2400" dirty="0"/>
            <a:t> </a:t>
          </a:r>
          <a:r>
            <a:rPr lang="en-US" sz="2400" dirty="0" err="1"/>
            <a:t>ber</a:t>
          </a:r>
          <a:r>
            <a:rPr lang="en-US" sz="2400" dirty="0"/>
            <a:t>-ISSN</a:t>
          </a:r>
        </a:p>
      </dgm:t>
    </dgm:pt>
    <dgm:pt modelId="{7053CB67-F6CF-404E-8335-47619BB3DFB6}" type="parTrans" cxnId="{95BCEF60-2EB3-4D1C-80CE-D1D23D192EB4}">
      <dgm:prSet/>
      <dgm:spPr/>
      <dgm:t>
        <a:bodyPr/>
        <a:lstStyle/>
        <a:p>
          <a:endParaRPr lang="en-US"/>
        </a:p>
      </dgm:t>
    </dgm:pt>
    <dgm:pt modelId="{750998A1-852C-4047-8BCB-1DFD96FF93D4}" type="sibTrans" cxnId="{95BCEF60-2EB3-4D1C-80CE-D1D23D192EB4}">
      <dgm:prSet/>
      <dgm:spPr/>
      <dgm:t>
        <a:bodyPr/>
        <a:lstStyle/>
        <a:p>
          <a:endParaRPr lang="en-US"/>
        </a:p>
      </dgm:t>
    </dgm:pt>
    <dgm:pt modelId="{DE42AFEC-953D-4845-90BC-C450155534AE}">
      <dgm:prSet custT="1"/>
      <dgm:spPr/>
      <dgm:t>
        <a:bodyPr/>
        <a:lstStyle/>
        <a:p>
          <a:r>
            <a:rPr lang="en-US" sz="1400" dirty="0" err="1"/>
            <a:t>Jurnal</a:t>
          </a:r>
          <a:r>
            <a:rPr lang="en-US" sz="1400" dirty="0"/>
            <a:t> </a:t>
          </a:r>
          <a:r>
            <a:rPr lang="en-US" sz="1400" dirty="0" err="1"/>
            <a:t>Baru</a:t>
          </a:r>
          <a:r>
            <a:rPr lang="en-US" sz="1400" dirty="0"/>
            <a:t> Yang </a:t>
          </a:r>
          <a:r>
            <a:rPr lang="en-US" sz="1400" dirty="0" err="1"/>
            <a:t>Terbitnya</a:t>
          </a:r>
          <a:r>
            <a:rPr lang="en-US" sz="1400" dirty="0"/>
            <a:t> di </a:t>
          </a:r>
          <a:r>
            <a:rPr lang="en-US" sz="1400" dirty="0" err="1"/>
            <a:t>bawah</a:t>
          </a:r>
          <a:r>
            <a:rPr lang="en-US" sz="1400" dirty="0"/>
            <a:t> 4 </a:t>
          </a:r>
          <a:r>
            <a:rPr lang="en-US" sz="1400" dirty="0" err="1"/>
            <a:t>Nomor</a:t>
          </a:r>
          <a:r>
            <a:rPr lang="en-US" sz="1400" dirty="0"/>
            <a:t> </a:t>
          </a:r>
        </a:p>
      </dgm:t>
    </dgm:pt>
    <dgm:pt modelId="{BF188AEC-E6E3-4665-8244-8AFD9E34D089}" type="parTrans" cxnId="{A23444A7-E9D8-415B-A0C9-F1E3A99EA533}">
      <dgm:prSet/>
      <dgm:spPr/>
      <dgm:t>
        <a:bodyPr/>
        <a:lstStyle/>
        <a:p>
          <a:endParaRPr lang="en-US"/>
        </a:p>
      </dgm:t>
    </dgm:pt>
    <dgm:pt modelId="{C142EFCB-F582-47B1-983D-527EC907ABF3}" type="sibTrans" cxnId="{A23444A7-E9D8-415B-A0C9-F1E3A99EA533}">
      <dgm:prSet/>
      <dgm:spPr/>
      <dgm:t>
        <a:bodyPr/>
        <a:lstStyle/>
        <a:p>
          <a:endParaRPr lang="en-US"/>
        </a:p>
      </dgm:t>
    </dgm:pt>
    <dgm:pt modelId="{182E854B-7376-49E6-824C-64F6582F4BB5}">
      <dgm:prSet custT="1"/>
      <dgm:spPr/>
      <dgm:t>
        <a:bodyPr/>
        <a:lstStyle/>
        <a:p>
          <a:r>
            <a:rPr lang="en-US" sz="1800" dirty="0" err="1"/>
            <a:t>Jurnal</a:t>
          </a:r>
          <a:r>
            <a:rPr lang="en-US" sz="1800" dirty="0"/>
            <a:t> </a:t>
          </a:r>
          <a:r>
            <a:rPr lang="en-US" sz="1800" dirty="0" err="1"/>
            <a:t>Terindeks</a:t>
          </a:r>
          <a:r>
            <a:rPr lang="en-US" sz="1800" dirty="0"/>
            <a:t> </a:t>
          </a:r>
          <a:r>
            <a:rPr lang="en-US" sz="1800" dirty="0" err="1"/>
            <a:t>Sinta</a:t>
          </a:r>
          <a:endParaRPr lang="en-US" sz="1100" dirty="0"/>
        </a:p>
      </dgm:t>
    </dgm:pt>
    <dgm:pt modelId="{F7B1FFEF-D6E2-4DA8-B739-D59471A2AD27}" type="parTrans" cxnId="{06E4DDC7-D065-4887-A7CA-F9F07A08D6D4}">
      <dgm:prSet/>
      <dgm:spPr/>
      <dgm:t>
        <a:bodyPr/>
        <a:lstStyle/>
        <a:p>
          <a:endParaRPr lang="en-US"/>
        </a:p>
      </dgm:t>
    </dgm:pt>
    <dgm:pt modelId="{8A4F5EB8-934F-405F-96D9-FF65196EF9E4}" type="sibTrans" cxnId="{06E4DDC7-D065-4887-A7CA-F9F07A08D6D4}">
      <dgm:prSet/>
      <dgm:spPr/>
      <dgm:t>
        <a:bodyPr/>
        <a:lstStyle/>
        <a:p>
          <a:endParaRPr lang="en-US"/>
        </a:p>
      </dgm:t>
    </dgm:pt>
    <dgm:pt modelId="{56C7BEA8-71E4-4D3A-9888-FCDCC050415D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</a:t>
          </a:r>
          <a:r>
            <a:rPr lang="en-US" sz="1600" dirty="0" err="1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sinta.ristekbrin.go.id</a:t>
          </a:r>
          <a:r>
            <a:rPr lang="en-US" sz="16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/journals</a:t>
          </a:r>
          <a:r>
            <a:rPr lang="en-US" sz="1600" dirty="0">
              <a:solidFill>
                <a:schemeClr val="tx1"/>
              </a:solidFill>
            </a:rPr>
            <a:t> </a:t>
          </a:r>
        </a:p>
        <a:p>
          <a:r>
            <a:rPr lang="en-US" sz="1600" dirty="0" err="1"/>
            <a:t>Berbasis</a:t>
          </a:r>
          <a:r>
            <a:rPr lang="en-US" sz="1600" dirty="0"/>
            <a:t> OJS (Online Journal System</a:t>
          </a:r>
          <a:r>
            <a:rPr lang="en-US" sz="1100" dirty="0"/>
            <a:t>)</a:t>
          </a:r>
        </a:p>
      </dgm:t>
    </dgm:pt>
    <dgm:pt modelId="{97B661AF-019F-45A8-B6F4-DAAA831DDC21}" type="parTrans" cxnId="{1C5197DA-2DA8-4113-BEC2-F09C6EBFE2AB}">
      <dgm:prSet/>
      <dgm:spPr/>
      <dgm:t>
        <a:bodyPr/>
        <a:lstStyle/>
        <a:p>
          <a:endParaRPr lang="en-US"/>
        </a:p>
      </dgm:t>
    </dgm:pt>
    <dgm:pt modelId="{51553238-1C1A-4D9C-8A95-89F74FC27844}" type="sibTrans" cxnId="{1C5197DA-2DA8-4113-BEC2-F09C6EBFE2AB}">
      <dgm:prSet/>
      <dgm:spPr/>
      <dgm:t>
        <a:bodyPr/>
        <a:lstStyle/>
        <a:p>
          <a:endParaRPr lang="en-US"/>
        </a:p>
      </dgm:t>
    </dgm:pt>
    <dgm:pt modelId="{A3A341B2-44BF-47E4-BCAF-871ECF3779CD}">
      <dgm:prSet custT="1"/>
      <dgm:spPr/>
      <dgm:t>
        <a:bodyPr/>
        <a:lstStyle/>
        <a:p>
          <a:r>
            <a:rPr lang="en-US" sz="1800" dirty="0" err="1"/>
            <a:t>Jurnal</a:t>
          </a:r>
          <a:r>
            <a:rPr lang="en-US" sz="1800" dirty="0"/>
            <a:t> </a:t>
          </a:r>
          <a:r>
            <a:rPr lang="en-US" sz="1800" dirty="0" err="1"/>
            <a:t>Internasional</a:t>
          </a:r>
          <a:r>
            <a:rPr lang="en-US" sz="1800" dirty="0"/>
            <a:t> </a:t>
          </a:r>
          <a:r>
            <a:rPr lang="en-US" sz="1800" dirty="0" err="1"/>
            <a:t>Bereputasi</a:t>
          </a:r>
          <a:r>
            <a:rPr lang="en-US" sz="1800" dirty="0"/>
            <a:t>: </a:t>
          </a:r>
        </a:p>
      </dgm:t>
    </dgm:pt>
    <dgm:pt modelId="{C7AC31E7-9A0F-4D33-968B-F592D1609CE9}" type="parTrans" cxnId="{4515B7A7-50AC-4F7A-B395-6D87E2AB662D}">
      <dgm:prSet/>
      <dgm:spPr/>
      <dgm:t>
        <a:bodyPr/>
        <a:lstStyle/>
        <a:p>
          <a:endParaRPr lang="en-US"/>
        </a:p>
      </dgm:t>
    </dgm:pt>
    <dgm:pt modelId="{094A0A39-3D3E-4DFF-9135-15B23AF53F15}" type="sibTrans" cxnId="{4515B7A7-50AC-4F7A-B395-6D87E2AB662D}">
      <dgm:prSet/>
      <dgm:spPr/>
      <dgm:t>
        <a:bodyPr/>
        <a:lstStyle/>
        <a:p>
          <a:endParaRPr lang="en-US"/>
        </a:p>
      </dgm:t>
    </dgm:pt>
    <dgm:pt modelId="{12B3DBC9-640A-4F49-8BC1-F4FB6AE4A333}">
      <dgm:prSet custT="1"/>
      <dgm:spPr/>
      <dgm:t>
        <a:bodyPr/>
        <a:lstStyle/>
        <a:p>
          <a:r>
            <a:rPr lang="en-US" sz="2400" dirty="0" err="1"/>
            <a:t>Terindeks</a:t>
          </a:r>
          <a:r>
            <a:rPr lang="en-US" sz="2400" dirty="0"/>
            <a:t> Scopus, </a:t>
          </a:r>
          <a:r>
            <a:rPr lang="en-US" sz="2400" dirty="0" err="1"/>
            <a:t>WoS</a:t>
          </a:r>
          <a:r>
            <a:rPr lang="en-US" sz="2400" dirty="0"/>
            <a:t>, Copernicus</a:t>
          </a:r>
        </a:p>
      </dgm:t>
    </dgm:pt>
    <dgm:pt modelId="{E106C4DF-89F9-4C4A-9446-3D7E006AB229}" type="parTrans" cxnId="{8E2C57A7-3D4A-4322-8A9E-0BFC4FBC1067}">
      <dgm:prSet/>
      <dgm:spPr/>
      <dgm:t>
        <a:bodyPr/>
        <a:lstStyle/>
        <a:p>
          <a:endParaRPr lang="en-US"/>
        </a:p>
      </dgm:t>
    </dgm:pt>
    <dgm:pt modelId="{0B27D04F-1B40-441F-96AB-0FB0BF23B0F4}" type="sibTrans" cxnId="{8E2C57A7-3D4A-4322-8A9E-0BFC4FBC1067}">
      <dgm:prSet/>
      <dgm:spPr/>
      <dgm:t>
        <a:bodyPr/>
        <a:lstStyle/>
        <a:p>
          <a:endParaRPr lang="en-US"/>
        </a:p>
      </dgm:t>
    </dgm:pt>
    <dgm:pt modelId="{F0E38F2B-E5DC-4C21-AF66-C91455A86BF1}" type="pres">
      <dgm:prSet presAssocID="{D8A12748-D58B-4BEC-AC65-F1F084DB0508}" presName="diagram" presStyleCnt="0">
        <dgm:presLayoutVars>
          <dgm:dir/>
          <dgm:resizeHandles val="exact"/>
        </dgm:presLayoutVars>
      </dgm:prSet>
      <dgm:spPr/>
    </dgm:pt>
    <dgm:pt modelId="{A0E7CC0D-DAB1-45EC-AC3A-EFCEF1AD862B}" type="pres">
      <dgm:prSet presAssocID="{55386E48-4209-4FAD-BDC0-61A5E38642B9}" presName="node" presStyleLbl="node1" presStyleIdx="0" presStyleCnt="6">
        <dgm:presLayoutVars>
          <dgm:bulletEnabled val="1"/>
        </dgm:presLayoutVars>
      </dgm:prSet>
      <dgm:spPr/>
    </dgm:pt>
    <dgm:pt modelId="{E928F7B7-3CA1-4170-A7FF-A5713C27E32C}" type="pres">
      <dgm:prSet presAssocID="{750998A1-852C-4047-8BCB-1DFD96FF93D4}" presName="sibTrans" presStyleCnt="0"/>
      <dgm:spPr/>
    </dgm:pt>
    <dgm:pt modelId="{A61D244A-72CC-462F-A6C9-3769D4C3D602}" type="pres">
      <dgm:prSet presAssocID="{DE42AFEC-953D-4845-90BC-C450155534AE}" presName="node" presStyleLbl="node1" presStyleIdx="1" presStyleCnt="6">
        <dgm:presLayoutVars>
          <dgm:bulletEnabled val="1"/>
        </dgm:presLayoutVars>
      </dgm:prSet>
      <dgm:spPr/>
    </dgm:pt>
    <dgm:pt modelId="{2585E502-01A1-4CD3-B9E9-78507D2ED361}" type="pres">
      <dgm:prSet presAssocID="{C142EFCB-F582-47B1-983D-527EC907ABF3}" presName="sibTrans" presStyleCnt="0"/>
      <dgm:spPr/>
    </dgm:pt>
    <dgm:pt modelId="{7748C3B7-CBBC-4A19-861B-3495BD2B1B65}" type="pres">
      <dgm:prSet presAssocID="{182E854B-7376-49E6-824C-64F6582F4BB5}" presName="node" presStyleLbl="node1" presStyleIdx="2" presStyleCnt="6">
        <dgm:presLayoutVars>
          <dgm:bulletEnabled val="1"/>
        </dgm:presLayoutVars>
      </dgm:prSet>
      <dgm:spPr/>
    </dgm:pt>
    <dgm:pt modelId="{5FD20533-3C35-4F90-AD45-D6BBC8DD4795}" type="pres">
      <dgm:prSet presAssocID="{8A4F5EB8-934F-405F-96D9-FF65196EF9E4}" presName="sibTrans" presStyleCnt="0"/>
      <dgm:spPr/>
    </dgm:pt>
    <dgm:pt modelId="{EB028707-416E-4A38-9F70-6A5C893EE5B3}" type="pres">
      <dgm:prSet presAssocID="{56C7BEA8-71E4-4D3A-9888-FCDCC050415D}" presName="node" presStyleLbl="node1" presStyleIdx="3" presStyleCnt="6">
        <dgm:presLayoutVars>
          <dgm:bulletEnabled val="1"/>
        </dgm:presLayoutVars>
      </dgm:prSet>
      <dgm:spPr/>
    </dgm:pt>
    <dgm:pt modelId="{6C697496-069F-4273-88C8-D3A6852B84C5}" type="pres">
      <dgm:prSet presAssocID="{51553238-1C1A-4D9C-8A95-89F74FC27844}" presName="sibTrans" presStyleCnt="0"/>
      <dgm:spPr/>
    </dgm:pt>
    <dgm:pt modelId="{4DE5B8EE-5C65-4185-B24A-B518BFBC49B8}" type="pres">
      <dgm:prSet presAssocID="{A3A341B2-44BF-47E4-BCAF-871ECF3779CD}" presName="node" presStyleLbl="node1" presStyleIdx="4" presStyleCnt="6">
        <dgm:presLayoutVars>
          <dgm:bulletEnabled val="1"/>
        </dgm:presLayoutVars>
      </dgm:prSet>
      <dgm:spPr/>
    </dgm:pt>
    <dgm:pt modelId="{1B2145A4-9E95-41F7-AB7F-8565FB7561B6}" type="pres">
      <dgm:prSet presAssocID="{094A0A39-3D3E-4DFF-9135-15B23AF53F15}" presName="sibTrans" presStyleCnt="0"/>
      <dgm:spPr/>
    </dgm:pt>
    <dgm:pt modelId="{7E878A0E-5937-4614-BB51-C0BCF2EFFF0A}" type="pres">
      <dgm:prSet presAssocID="{12B3DBC9-640A-4F49-8BC1-F4FB6AE4A333}" presName="node" presStyleLbl="node1" presStyleIdx="5" presStyleCnt="6">
        <dgm:presLayoutVars>
          <dgm:bulletEnabled val="1"/>
        </dgm:presLayoutVars>
      </dgm:prSet>
      <dgm:spPr/>
    </dgm:pt>
  </dgm:ptLst>
  <dgm:cxnLst>
    <dgm:cxn modelId="{34391A1C-09F1-48D2-87B5-CDB1B3558C51}" type="presOf" srcId="{12B3DBC9-640A-4F49-8BC1-F4FB6AE4A333}" destId="{7E878A0E-5937-4614-BB51-C0BCF2EFFF0A}" srcOrd="0" destOrd="0" presId="urn:microsoft.com/office/officeart/2005/8/layout/default"/>
    <dgm:cxn modelId="{EC331F27-3AAF-4F56-8CE9-F8077E1DB423}" type="presOf" srcId="{55386E48-4209-4FAD-BDC0-61A5E38642B9}" destId="{A0E7CC0D-DAB1-45EC-AC3A-EFCEF1AD862B}" srcOrd="0" destOrd="0" presId="urn:microsoft.com/office/officeart/2005/8/layout/default"/>
    <dgm:cxn modelId="{3FF72535-47B1-4398-8A37-E2AD7CB6DE28}" type="presOf" srcId="{56C7BEA8-71E4-4D3A-9888-FCDCC050415D}" destId="{EB028707-416E-4A38-9F70-6A5C893EE5B3}" srcOrd="0" destOrd="0" presId="urn:microsoft.com/office/officeart/2005/8/layout/default"/>
    <dgm:cxn modelId="{95BCEF60-2EB3-4D1C-80CE-D1D23D192EB4}" srcId="{D8A12748-D58B-4BEC-AC65-F1F084DB0508}" destId="{55386E48-4209-4FAD-BDC0-61A5E38642B9}" srcOrd="0" destOrd="0" parTransId="{7053CB67-F6CF-404E-8335-47619BB3DFB6}" sibTransId="{750998A1-852C-4047-8BCB-1DFD96FF93D4}"/>
    <dgm:cxn modelId="{5E3BEA4A-0F7D-472E-B6D1-2799FCC376AD}" type="presOf" srcId="{182E854B-7376-49E6-824C-64F6582F4BB5}" destId="{7748C3B7-CBBC-4A19-861B-3495BD2B1B65}" srcOrd="0" destOrd="0" presId="urn:microsoft.com/office/officeart/2005/8/layout/default"/>
    <dgm:cxn modelId="{A23444A7-E9D8-415B-A0C9-F1E3A99EA533}" srcId="{D8A12748-D58B-4BEC-AC65-F1F084DB0508}" destId="{DE42AFEC-953D-4845-90BC-C450155534AE}" srcOrd="1" destOrd="0" parTransId="{BF188AEC-E6E3-4665-8244-8AFD9E34D089}" sibTransId="{C142EFCB-F582-47B1-983D-527EC907ABF3}"/>
    <dgm:cxn modelId="{8E2C57A7-3D4A-4322-8A9E-0BFC4FBC1067}" srcId="{D8A12748-D58B-4BEC-AC65-F1F084DB0508}" destId="{12B3DBC9-640A-4F49-8BC1-F4FB6AE4A333}" srcOrd="5" destOrd="0" parTransId="{E106C4DF-89F9-4C4A-9446-3D7E006AB229}" sibTransId="{0B27D04F-1B40-441F-96AB-0FB0BF23B0F4}"/>
    <dgm:cxn modelId="{4515B7A7-50AC-4F7A-B395-6D87E2AB662D}" srcId="{D8A12748-D58B-4BEC-AC65-F1F084DB0508}" destId="{A3A341B2-44BF-47E4-BCAF-871ECF3779CD}" srcOrd="4" destOrd="0" parTransId="{C7AC31E7-9A0F-4D33-968B-F592D1609CE9}" sibTransId="{094A0A39-3D3E-4DFF-9135-15B23AF53F15}"/>
    <dgm:cxn modelId="{7B77A6C0-72CA-446E-A8EC-A87BA6AEA03B}" type="presOf" srcId="{D8A12748-D58B-4BEC-AC65-F1F084DB0508}" destId="{F0E38F2B-E5DC-4C21-AF66-C91455A86BF1}" srcOrd="0" destOrd="0" presId="urn:microsoft.com/office/officeart/2005/8/layout/default"/>
    <dgm:cxn modelId="{C3FDABC6-80C0-476F-BF0A-AF98FD22461A}" type="presOf" srcId="{A3A341B2-44BF-47E4-BCAF-871ECF3779CD}" destId="{4DE5B8EE-5C65-4185-B24A-B518BFBC49B8}" srcOrd="0" destOrd="0" presId="urn:microsoft.com/office/officeart/2005/8/layout/default"/>
    <dgm:cxn modelId="{06E4DDC7-D065-4887-A7CA-F9F07A08D6D4}" srcId="{D8A12748-D58B-4BEC-AC65-F1F084DB0508}" destId="{182E854B-7376-49E6-824C-64F6582F4BB5}" srcOrd="2" destOrd="0" parTransId="{F7B1FFEF-D6E2-4DA8-B739-D59471A2AD27}" sibTransId="{8A4F5EB8-934F-405F-96D9-FF65196EF9E4}"/>
    <dgm:cxn modelId="{1C5197DA-2DA8-4113-BEC2-F09C6EBFE2AB}" srcId="{D8A12748-D58B-4BEC-AC65-F1F084DB0508}" destId="{56C7BEA8-71E4-4D3A-9888-FCDCC050415D}" srcOrd="3" destOrd="0" parTransId="{97B661AF-019F-45A8-B6F4-DAAA831DDC21}" sibTransId="{51553238-1C1A-4D9C-8A95-89F74FC27844}"/>
    <dgm:cxn modelId="{A26B04F8-F51C-4E51-95DC-7BCC6BBE8809}" type="presOf" srcId="{DE42AFEC-953D-4845-90BC-C450155534AE}" destId="{A61D244A-72CC-462F-A6C9-3769D4C3D602}" srcOrd="0" destOrd="0" presId="urn:microsoft.com/office/officeart/2005/8/layout/default"/>
    <dgm:cxn modelId="{7F2FEB19-3FFC-4896-A260-E4E0C037F618}" type="presParOf" srcId="{F0E38F2B-E5DC-4C21-AF66-C91455A86BF1}" destId="{A0E7CC0D-DAB1-45EC-AC3A-EFCEF1AD862B}" srcOrd="0" destOrd="0" presId="urn:microsoft.com/office/officeart/2005/8/layout/default"/>
    <dgm:cxn modelId="{EA58FF28-CE29-4FEF-B7AB-D184049A4C07}" type="presParOf" srcId="{F0E38F2B-E5DC-4C21-AF66-C91455A86BF1}" destId="{E928F7B7-3CA1-4170-A7FF-A5713C27E32C}" srcOrd="1" destOrd="0" presId="urn:microsoft.com/office/officeart/2005/8/layout/default"/>
    <dgm:cxn modelId="{28373DA1-2FDD-4FE7-A566-591D295E6B3D}" type="presParOf" srcId="{F0E38F2B-E5DC-4C21-AF66-C91455A86BF1}" destId="{A61D244A-72CC-462F-A6C9-3769D4C3D602}" srcOrd="2" destOrd="0" presId="urn:microsoft.com/office/officeart/2005/8/layout/default"/>
    <dgm:cxn modelId="{31975CB5-F7C4-4518-A48F-E009EF34B76F}" type="presParOf" srcId="{F0E38F2B-E5DC-4C21-AF66-C91455A86BF1}" destId="{2585E502-01A1-4CD3-B9E9-78507D2ED361}" srcOrd="3" destOrd="0" presId="urn:microsoft.com/office/officeart/2005/8/layout/default"/>
    <dgm:cxn modelId="{2740E802-7D10-4E48-8579-84A42F8420D2}" type="presParOf" srcId="{F0E38F2B-E5DC-4C21-AF66-C91455A86BF1}" destId="{7748C3B7-CBBC-4A19-861B-3495BD2B1B65}" srcOrd="4" destOrd="0" presId="urn:microsoft.com/office/officeart/2005/8/layout/default"/>
    <dgm:cxn modelId="{38E679D0-2BB6-4ACE-8138-B870056F95E1}" type="presParOf" srcId="{F0E38F2B-E5DC-4C21-AF66-C91455A86BF1}" destId="{5FD20533-3C35-4F90-AD45-D6BBC8DD4795}" srcOrd="5" destOrd="0" presId="urn:microsoft.com/office/officeart/2005/8/layout/default"/>
    <dgm:cxn modelId="{FC8077F8-F748-4F6C-B2D5-75CA8147E207}" type="presParOf" srcId="{F0E38F2B-E5DC-4C21-AF66-C91455A86BF1}" destId="{EB028707-416E-4A38-9F70-6A5C893EE5B3}" srcOrd="6" destOrd="0" presId="urn:microsoft.com/office/officeart/2005/8/layout/default"/>
    <dgm:cxn modelId="{29C6D8B5-7EF4-4DBB-8040-A3BA47A9E71E}" type="presParOf" srcId="{F0E38F2B-E5DC-4C21-AF66-C91455A86BF1}" destId="{6C697496-069F-4273-88C8-D3A6852B84C5}" srcOrd="7" destOrd="0" presId="urn:microsoft.com/office/officeart/2005/8/layout/default"/>
    <dgm:cxn modelId="{AF95D08D-62CC-4E39-A06E-465A7DF5B1A3}" type="presParOf" srcId="{F0E38F2B-E5DC-4C21-AF66-C91455A86BF1}" destId="{4DE5B8EE-5C65-4185-B24A-B518BFBC49B8}" srcOrd="8" destOrd="0" presId="urn:microsoft.com/office/officeart/2005/8/layout/default"/>
    <dgm:cxn modelId="{A2CE7ED5-1CA3-40C2-B179-280EF5DF9928}" type="presParOf" srcId="{F0E38F2B-E5DC-4C21-AF66-C91455A86BF1}" destId="{1B2145A4-9E95-41F7-AB7F-8565FB7561B6}" srcOrd="9" destOrd="0" presId="urn:microsoft.com/office/officeart/2005/8/layout/default"/>
    <dgm:cxn modelId="{1D03BF6C-5913-4A6B-AEE9-9ECC0AC4DFC9}" type="presParOf" srcId="{F0E38F2B-E5DC-4C21-AF66-C91455A86BF1}" destId="{7E878A0E-5937-4614-BB51-C0BCF2EFFF0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7CC0D-DAB1-45EC-AC3A-EFCEF1AD862B}">
      <dsp:nvSpPr>
        <dsp:cNvPr id="0" name=""/>
        <dsp:cNvSpPr/>
      </dsp:nvSpPr>
      <dsp:spPr>
        <a:xfrm>
          <a:off x="153398" y="2743"/>
          <a:ext cx="2689933" cy="16139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Jurnal</a:t>
          </a:r>
          <a:r>
            <a:rPr lang="en-US" sz="2400" kern="1200" dirty="0"/>
            <a:t> </a:t>
          </a:r>
          <a:r>
            <a:rPr lang="en-US" sz="2400" kern="1200" dirty="0" err="1"/>
            <a:t>ber</a:t>
          </a:r>
          <a:r>
            <a:rPr lang="en-US" sz="2400" kern="1200" dirty="0"/>
            <a:t>-ISSN</a:t>
          </a:r>
        </a:p>
      </dsp:txBody>
      <dsp:txXfrm>
        <a:off x="153398" y="2743"/>
        <a:ext cx="2689933" cy="1613960"/>
      </dsp:txXfrm>
    </dsp:sp>
    <dsp:sp modelId="{A61D244A-72CC-462F-A6C9-3769D4C3D602}">
      <dsp:nvSpPr>
        <dsp:cNvPr id="0" name=""/>
        <dsp:cNvSpPr/>
      </dsp:nvSpPr>
      <dsp:spPr>
        <a:xfrm>
          <a:off x="3112325" y="2743"/>
          <a:ext cx="2689933" cy="16139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Jurnal</a:t>
          </a:r>
          <a:r>
            <a:rPr lang="en-US" sz="1400" kern="1200" dirty="0"/>
            <a:t> </a:t>
          </a:r>
          <a:r>
            <a:rPr lang="en-US" sz="1400" kern="1200" dirty="0" err="1"/>
            <a:t>Baru</a:t>
          </a:r>
          <a:r>
            <a:rPr lang="en-US" sz="1400" kern="1200" dirty="0"/>
            <a:t> Yang </a:t>
          </a:r>
          <a:r>
            <a:rPr lang="en-US" sz="1400" kern="1200" dirty="0" err="1"/>
            <a:t>Terbitnya</a:t>
          </a:r>
          <a:r>
            <a:rPr lang="en-US" sz="1400" kern="1200" dirty="0"/>
            <a:t> di </a:t>
          </a:r>
          <a:r>
            <a:rPr lang="en-US" sz="1400" kern="1200" dirty="0" err="1"/>
            <a:t>bawah</a:t>
          </a:r>
          <a:r>
            <a:rPr lang="en-US" sz="1400" kern="1200" dirty="0"/>
            <a:t> 4 </a:t>
          </a:r>
          <a:r>
            <a:rPr lang="en-US" sz="1400" kern="1200" dirty="0" err="1"/>
            <a:t>Nomor</a:t>
          </a:r>
          <a:r>
            <a:rPr lang="en-US" sz="1400" kern="1200" dirty="0"/>
            <a:t> </a:t>
          </a:r>
        </a:p>
      </dsp:txBody>
      <dsp:txXfrm>
        <a:off x="3112325" y="2743"/>
        <a:ext cx="2689933" cy="1613960"/>
      </dsp:txXfrm>
    </dsp:sp>
    <dsp:sp modelId="{7748C3B7-CBBC-4A19-861B-3495BD2B1B65}">
      <dsp:nvSpPr>
        <dsp:cNvPr id="0" name=""/>
        <dsp:cNvSpPr/>
      </dsp:nvSpPr>
      <dsp:spPr>
        <a:xfrm>
          <a:off x="153398" y="1885696"/>
          <a:ext cx="2689933" cy="16139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Jurnal</a:t>
          </a:r>
          <a:r>
            <a:rPr lang="en-US" sz="1800" kern="1200" dirty="0"/>
            <a:t> </a:t>
          </a:r>
          <a:r>
            <a:rPr lang="en-US" sz="1800" kern="1200" dirty="0" err="1"/>
            <a:t>Terindeks</a:t>
          </a:r>
          <a:r>
            <a:rPr lang="en-US" sz="1800" kern="1200" dirty="0"/>
            <a:t> </a:t>
          </a:r>
          <a:r>
            <a:rPr lang="en-US" sz="1800" kern="1200" dirty="0" err="1"/>
            <a:t>Sinta</a:t>
          </a:r>
          <a:endParaRPr lang="en-US" sz="1100" kern="1200" dirty="0"/>
        </a:p>
      </dsp:txBody>
      <dsp:txXfrm>
        <a:off x="153398" y="1885696"/>
        <a:ext cx="2689933" cy="1613960"/>
      </dsp:txXfrm>
    </dsp:sp>
    <dsp:sp modelId="{EB028707-416E-4A38-9F70-6A5C893EE5B3}">
      <dsp:nvSpPr>
        <dsp:cNvPr id="0" name=""/>
        <dsp:cNvSpPr/>
      </dsp:nvSpPr>
      <dsp:spPr>
        <a:xfrm>
          <a:off x="3112325" y="1885696"/>
          <a:ext cx="2689933" cy="16139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</a:t>
          </a:r>
          <a:r>
            <a:rPr lang="en-US" sz="1600" kern="1200" dirty="0" err="1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sinta.ristekbrin.go.id</a:t>
          </a:r>
          <a:r>
            <a:rPr lang="en-US" sz="16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/journals</a:t>
          </a:r>
          <a:r>
            <a:rPr lang="en-US" sz="16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Berbasis</a:t>
          </a:r>
          <a:r>
            <a:rPr lang="en-US" sz="1600" kern="1200" dirty="0"/>
            <a:t> OJS (Online Journal System</a:t>
          </a:r>
          <a:r>
            <a:rPr lang="en-US" sz="1100" kern="1200" dirty="0"/>
            <a:t>)</a:t>
          </a:r>
        </a:p>
      </dsp:txBody>
      <dsp:txXfrm>
        <a:off x="3112325" y="1885696"/>
        <a:ext cx="2689933" cy="1613960"/>
      </dsp:txXfrm>
    </dsp:sp>
    <dsp:sp modelId="{4DE5B8EE-5C65-4185-B24A-B518BFBC49B8}">
      <dsp:nvSpPr>
        <dsp:cNvPr id="0" name=""/>
        <dsp:cNvSpPr/>
      </dsp:nvSpPr>
      <dsp:spPr>
        <a:xfrm>
          <a:off x="153398" y="3768650"/>
          <a:ext cx="2689933" cy="16139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Jurnal</a:t>
          </a:r>
          <a:r>
            <a:rPr lang="en-US" sz="1800" kern="1200" dirty="0"/>
            <a:t> </a:t>
          </a:r>
          <a:r>
            <a:rPr lang="en-US" sz="1800" kern="1200" dirty="0" err="1"/>
            <a:t>Internasional</a:t>
          </a:r>
          <a:r>
            <a:rPr lang="en-US" sz="1800" kern="1200" dirty="0"/>
            <a:t> </a:t>
          </a:r>
          <a:r>
            <a:rPr lang="en-US" sz="1800" kern="1200" dirty="0" err="1"/>
            <a:t>Bereputasi</a:t>
          </a:r>
          <a:r>
            <a:rPr lang="en-US" sz="1800" kern="1200" dirty="0"/>
            <a:t>: </a:t>
          </a:r>
        </a:p>
      </dsp:txBody>
      <dsp:txXfrm>
        <a:off x="153398" y="3768650"/>
        <a:ext cx="2689933" cy="1613960"/>
      </dsp:txXfrm>
    </dsp:sp>
    <dsp:sp modelId="{7E878A0E-5937-4614-BB51-C0BCF2EFFF0A}">
      <dsp:nvSpPr>
        <dsp:cNvPr id="0" name=""/>
        <dsp:cNvSpPr/>
      </dsp:nvSpPr>
      <dsp:spPr>
        <a:xfrm>
          <a:off x="3112325" y="3768650"/>
          <a:ext cx="2689933" cy="16139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Terindeks</a:t>
          </a:r>
          <a:r>
            <a:rPr lang="en-US" sz="2400" kern="1200" dirty="0"/>
            <a:t> Scopus, </a:t>
          </a:r>
          <a:r>
            <a:rPr lang="en-US" sz="2400" kern="1200" dirty="0" err="1"/>
            <a:t>WoS</a:t>
          </a:r>
          <a:r>
            <a:rPr lang="en-US" sz="2400" kern="1200" dirty="0"/>
            <a:t>, Copernicus</a:t>
          </a:r>
        </a:p>
      </dsp:txBody>
      <dsp:txXfrm>
        <a:off x="3112325" y="3768650"/>
        <a:ext cx="2689933" cy="1613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D13BE-677C-4258-BB0E-0AF7E04A7F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7341C-074B-4166-8CC8-2C1A8B9B8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0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9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30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8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5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1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3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1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7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8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6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845F-291E-1E4B-832A-534E5339B43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9720-10BF-1A46-B8BA-9A41704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28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8B67-68B4-3847-B1AF-0C3192A615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Teknik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Penulisan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Abstrak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Teknik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Penulisan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Artikel Hasil Kajian, dan Artikel Hasil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Penelitian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	</a:t>
            </a:r>
            <a:br>
              <a:rPr lang="en-US" sz="2800" b="0" i="0" u="none" strike="noStrike" baseline="0" dirty="0">
                <a:latin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D15FD-3E86-E545-BBA0-4274518F25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Program Magister Bahasa dan Sastra Arab,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Adab</a:t>
            </a:r>
            <a:r>
              <a:rPr lang="en-US" dirty="0"/>
              <a:t>, UIN Yogyakarta</a:t>
            </a:r>
          </a:p>
        </p:txBody>
      </p:sp>
    </p:spTree>
    <p:extLst>
      <p:ext uri="{BB962C8B-B14F-4D97-AF65-F5344CB8AC3E}">
        <p14:creationId xmlns:p14="http://schemas.microsoft.com/office/powerpoint/2010/main" val="20403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9C12-8CFD-46B0-A5B2-40D2EDE8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Pertanyaan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6BA9-EFB1-47BD-88CC-57785E3D3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: What should we think? So what?</a:t>
            </a:r>
          </a:p>
          <a:p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: What should we do?</a:t>
            </a:r>
          </a:p>
          <a:p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Terapan</a:t>
            </a:r>
            <a:r>
              <a:rPr lang="en-US" dirty="0"/>
              <a:t>: What must we understand before we know what to do?</a:t>
            </a:r>
          </a:p>
          <a:p>
            <a:pPr>
              <a:buAutoNum type="arabicPeriod"/>
            </a:pPr>
            <a:r>
              <a:rPr lang="en-US" dirty="0"/>
              <a:t>Saya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X…, </a:t>
            </a:r>
          </a:p>
          <a:p>
            <a:pPr>
              <a:buAutoNum type="arabicPeriod"/>
            </a:pP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/</a:t>
            </a:r>
            <a:r>
              <a:rPr lang="en-US" dirty="0" err="1"/>
              <a:t>kenapa</a:t>
            </a:r>
            <a:r>
              <a:rPr lang="en-US" dirty="0"/>
              <a:t>/</a:t>
            </a:r>
            <a:r>
              <a:rPr lang="en-US" dirty="0" err="1"/>
              <a:t>apakah</a:t>
            </a:r>
            <a:r>
              <a:rPr lang="en-US" dirty="0"/>
              <a:t> Y (so what if you do?)</a:t>
            </a:r>
          </a:p>
          <a:p>
            <a:pPr>
              <a:buAutoNum type="arabicPeriod"/>
            </a:pP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yang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/</a:t>
            </a:r>
            <a:r>
              <a:rPr lang="en-US" dirty="0" err="1"/>
              <a:t>kenapa</a:t>
            </a:r>
            <a:r>
              <a:rPr lang="en-US" dirty="0"/>
              <a:t>/</a:t>
            </a:r>
            <a:r>
              <a:rPr lang="en-US" dirty="0" err="1"/>
              <a:t>apakah</a:t>
            </a:r>
            <a:r>
              <a:rPr lang="en-US" dirty="0"/>
              <a:t> Z….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5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6D8B-AE92-8C44-818F-6D35010D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thesis or question?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6A5C-B58E-E942-BB2F-8E1CD710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51401"/>
          </a:xfrm>
        </p:spPr>
        <p:txBody>
          <a:bodyPr/>
          <a:lstStyle/>
          <a:p>
            <a:r>
              <a:rPr lang="en-US" dirty="0"/>
              <a:t>There is (almost) no intrinsically good or bad thesis/question. It all  depends on who you are talking to. </a:t>
            </a:r>
          </a:p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“So far, Indonesian Islam has been classified into three different types. In this paper, I argue that there is, in fact, a fourth type.”</a:t>
            </a:r>
          </a:p>
          <a:p>
            <a:r>
              <a:rPr lang="en-US" dirty="0"/>
              <a:t>It should be new or controversial to the target audience</a:t>
            </a:r>
          </a:p>
          <a:p>
            <a:r>
              <a:rPr lang="en-US" dirty="0"/>
              <a:t>But it needs to be familiar enough that the audience can understand and care</a:t>
            </a:r>
          </a:p>
          <a:p>
            <a:r>
              <a:rPr lang="en-US" dirty="0"/>
              <a:t>Question to ask yourself: Is this only new/controversial for me, or for the audience as well?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8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6D8B-AE92-8C44-818F-6D35010D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thesis or question?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6A5C-B58E-E942-BB2F-8E1CD710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5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very good thesis/question is one with which you “insert yourself into a conversation”</a:t>
            </a:r>
          </a:p>
          <a:p>
            <a:pPr marL="0" indent="0">
              <a:buNone/>
            </a:pPr>
            <a:r>
              <a:rPr lang="en-US" dirty="0"/>
              <a:t>Questions to ask yourself: </a:t>
            </a:r>
          </a:p>
          <a:p>
            <a:r>
              <a:rPr lang="en-US" dirty="0">
                <a:sym typeface="Wingdings" pitchFamily="2" charset="2"/>
              </a:rPr>
              <a:t>Who are my conversation partners? </a:t>
            </a:r>
          </a:p>
          <a:p>
            <a:r>
              <a:rPr lang="en-US" dirty="0">
                <a:sym typeface="Wingdings" pitchFamily="2" charset="2"/>
              </a:rPr>
              <a:t>What are they talking about at the moment? </a:t>
            </a:r>
          </a:p>
          <a:p>
            <a:r>
              <a:rPr lang="en-US" dirty="0">
                <a:sym typeface="Wingdings" pitchFamily="2" charset="2"/>
              </a:rPr>
              <a:t>What can my work contribute to ongoing theoretical or conceptual debates or problems? </a:t>
            </a:r>
          </a:p>
          <a:p>
            <a:r>
              <a:rPr lang="en-US" dirty="0">
                <a:sym typeface="Wingdings" pitchFamily="2" charset="2"/>
              </a:rPr>
              <a:t>Before writing your paper, familiarize yourself with current scholarship; often the same data can be used for different theses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6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73E6-E2E9-4A61-8417-920CD930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Dari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3143B-A073-46D1-AC97-40A2298E5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: </a:t>
            </a:r>
            <a:r>
              <a:rPr lang="en-US" dirty="0" err="1"/>
              <a:t>Praktis</a:t>
            </a:r>
            <a:r>
              <a:rPr lang="en-US" dirty="0"/>
              <a:t> dan </a:t>
            </a:r>
            <a:r>
              <a:rPr lang="en-US" dirty="0" err="1"/>
              <a:t>Konseptual</a:t>
            </a:r>
            <a:endParaRPr lang="en-US" dirty="0"/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yang </a:t>
            </a:r>
            <a:r>
              <a:rPr lang="en-US" dirty="0" err="1"/>
              <a:t>ditimbulkannya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bahagia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“</a:t>
            </a:r>
            <a:r>
              <a:rPr lang="en-US" dirty="0" err="1"/>
              <a:t>ketidaktahuan</a:t>
            </a:r>
            <a:r>
              <a:rPr lang="en-US" dirty="0"/>
              <a:t>” </a:t>
            </a:r>
            <a:r>
              <a:rPr lang="en-US" dirty="0" err="1"/>
              <a:t>atau</a:t>
            </a:r>
            <a:r>
              <a:rPr lang="en-US" dirty="0"/>
              <a:t> “</a:t>
            </a:r>
            <a:r>
              <a:rPr lang="en-US" dirty="0" err="1"/>
              <a:t>ketidakpahaman</a:t>
            </a:r>
            <a:r>
              <a:rPr lang="en-US" dirty="0"/>
              <a:t>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2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5F22-1FCA-480A-BD25-940D7806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Dari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Sumber-Sumber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B4CB-5494-40D4-9132-100339AB8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Utama (Primary Sources)</a:t>
            </a:r>
          </a:p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 (Secondary Sources)</a:t>
            </a:r>
          </a:p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(Tertiary Sources)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7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ECAF-10CB-47E8-B498-1F22BA26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Sumber-Sumber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F53B-E320-41ED-A974-19CC84F9D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Kreatif</a:t>
            </a:r>
            <a:endParaRPr lang="en-US" dirty="0"/>
          </a:p>
          <a:p>
            <a:r>
              <a:rPr lang="en-US" dirty="0" err="1"/>
              <a:t>Tawarkan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tambahan</a:t>
            </a:r>
            <a:endParaRPr lang="en-US" dirty="0"/>
          </a:p>
          <a:p>
            <a:r>
              <a:rPr lang="en-US" dirty="0" err="1"/>
              <a:t>Konfirmasi</a:t>
            </a:r>
            <a:r>
              <a:rPr lang="en-US" dirty="0"/>
              <a:t> </a:t>
            </a:r>
            <a:r>
              <a:rPr lang="en-US" dirty="0" err="1"/>
              <a:t>klaim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bukti</a:t>
            </a:r>
            <a:endParaRPr lang="en-US" dirty="0"/>
          </a:p>
          <a:p>
            <a:r>
              <a:rPr lang="en-US" dirty="0" err="1"/>
              <a:t>Aplikasikan</a:t>
            </a:r>
            <a:r>
              <a:rPr lang="en-US" dirty="0"/>
              <a:t> 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Ketidaksetujuan</a:t>
            </a:r>
            <a:r>
              <a:rPr lang="en-US" dirty="0"/>
              <a:t> </a:t>
            </a:r>
            <a:r>
              <a:rPr lang="en-US" dirty="0" err="1"/>
              <a:t>Kreatif</a:t>
            </a:r>
            <a:endParaRPr lang="en-US" dirty="0"/>
          </a:p>
          <a:p>
            <a:r>
              <a:rPr lang="en-US" dirty="0" err="1"/>
              <a:t>Kontradiksi</a:t>
            </a:r>
            <a:endParaRPr lang="en-US" dirty="0"/>
          </a:p>
          <a:p>
            <a:r>
              <a:rPr lang="en-US" dirty="0" err="1"/>
              <a:t>Kontradiksi</a:t>
            </a:r>
            <a:r>
              <a:rPr lang="en-US" dirty="0"/>
              <a:t> Bagian-</a:t>
            </a:r>
            <a:r>
              <a:rPr lang="en-US" dirty="0" err="1"/>
              <a:t>Keseluruhan</a:t>
            </a:r>
            <a:endParaRPr lang="en-US" dirty="0"/>
          </a:p>
          <a:p>
            <a:r>
              <a:rPr lang="en-US" dirty="0" err="1"/>
              <a:t>Kontradiksi</a:t>
            </a:r>
            <a:r>
              <a:rPr lang="en-US" dirty="0"/>
              <a:t> </a:t>
            </a:r>
            <a:r>
              <a:rPr lang="en-US" dirty="0" err="1"/>
              <a:t>Historis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  <a:p>
            <a:r>
              <a:rPr lang="en-US" dirty="0" err="1"/>
              <a:t>Kontradiksi</a:t>
            </a:r>
            <a:r>
              <a:rPr lang="en-US" dirty="0"/>
              <a:t> </a:t>
            </a:r>
            <a:r>
              <a:rPr lang="en-US" dirty="0" err="1"/>
              <a:t>Sebab-Akibat</a:t>
            </a:r>
            <a:endParaRPr lang="en-US" dirty="0"/>
          </a:p>
          <a:p>
            <a:r>
              <a:rPr lang="en-US" dirty="0" err="1"/>
              <a:t>Kontradiksi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Pandang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8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ACA7D-E33A-4080-B886-A663268E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Klaim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F3F72-84A6-4C7A-BCB9-22F7E812B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klaim</a:t>
            </a:r>
            <a:r>
              <a:rPr lang="en-US" dirty="0"/>
              <a:t>, </a:t>
            </a:r>
            <a:r>
              <a:rPr lang="en-US" dirty="0" err="1"/>
              <a:t>pendapat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dibahas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Klaim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, </a:t>
            </a:r>
            <a:r>
              <a:rPr lang="en-US" dirty="0" err="1"/>
              <a:t>singkat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Ganti</a:t>
            </a:r>
            <a:r>
              <a:rPr lang="en-US" dirty="0"/>
              <a:t> kata-kata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kata-kata yang </a:t>
            </a:r>
            <a:r>
              <a:rPr lang="en-US" dirty="0" err="1"/>
              <a:t>jelas</a:t>
            </a:r>
            <a:r>
              <a:rPr lang="en-US" dirty="0"/>
              <a:t> dan ide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inforemasi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sajikan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signifikansi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dan tulisan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0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FAD0-6870-4459-8F4E-05925AB4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78F2-201A-4222-8F4D-D4077D916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Tema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dipersempit</a:t>
            </a:r>
            <a:r>
              <a:rPr lang="en-US" dirty="0">
                <a:solidFill>
                  <a:srgbClr val="FFFF00"/>
                </a:solidFill>
              </a:rPr>
              <a:t> (the narrowed subject):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Topik</a:t>
            </a:r>
            <a:r>
              <a:rPr lang="en-US" dirty="0"/>
              <a:t> yang </a:t>
            </a:r>
            <a:r>
              <a:rPr lang="en-US" dirty="0" err="1"/>
              <a:t>dibahas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Ide yang </a:t>
            </a:r>
            <a:r>
              <a:rPr lang="en-US" dirty="0" err="1">
                <a:solidFill>
                  <a:srgbClr val="FFFF00"/>
                </a:solidFill>
              </a:rPr>
              <a:t>mengontrol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tema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pembahasan</a:t>
            </a:r>
            <a:r>
              <a:rPr lang="en-US" dirty="0">
                <a:solidFill>
                  <a:srgbClr val="FFFF00"/>
                </a:solidFill>
              </a:rPr>
              <a:t> (controlling idea):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Klaim</a:t>
            </a:r>
            <a:r>
              <a:rPr lang="en-US" dirty="0"/>
              <a:t>, </a:t>
            </a:r>
            <a:r>
              <a:rPr lang="en-US" dirty="0" err="1"/>
              <a:t>pendapat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di </a:t>
            </a:r>
            <a:r>
              <a:rPr lang="en-US" dirty="0" err="1"/>
              <a:t>sepanjangan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ilmuah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rgbClr val="FFFF00"/>
                </a:solidFill>
              </a:rPr>
              <a:t>Thesis Statement: </a:t>
            </a:r>
          </a:p>
          <a:p>
            <a:pPr marL="400050" indent="0">
              <a:buNone/>
            </a:pPr>
            <a:r>
              <a:rPr lang="en-US" dirty="0"/>
              <a:t>The narrowed subject + controlling idea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BC78-C14B-4C92-8F88-1C252045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Klaim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9C0A-F192-48DF-BA72-C6E22FE6A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Narrowed Subject: </a:t>
            </a:r>
          </a:p>
          <a:p>
            <a:pPr marL="0" indent="0">
              <a:buNone/>
            </a:pP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di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warung</a:t>
            </a:r>
            <a:r>
              <a:rPr lang="en-US" dirty="0"/>
              <a:t> kopi</a:t>
            </a:r>
          </a:p>
          <a:p>
            <a:r>
              <a:rPr lang="en-US" dirty="0"/>
              <a:t>Controlling Idea: </a:t>
            </a:r>
          </a:p>
          <a:p>
            <a:pPr marL="0" indent="0">
              <a:buNone/>
            </a:pPr>
            <a:r>
              <a:rPr lang="en-US" dirty="0"/>
              <a:t>Sangat </a:t>
            </a:r>
            <a:r>
              <a:rPr lang="en-US" dirty="0" err="1"/>
              <a:t>buruk</a:t>
            </a:r>
            <a:r>
              <a:rPr lang="en-US" dirty="0"/>
              <a:t>, dan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saya</a:t>
            </a:r>
            <a:endParaRPr lang="en-US" dirty="0"/>
          </a:p>
          <a:p>
            <a:r>
              <a:rPr lang="en-US" dirty="0"/>
              <a:t>Thesis Statement: </a:t>
            </a:r>
          </a:p>
          <a:p>
            <a:pPr marL="0" indent="0">
              <a:buNone/>
            </a:pP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di </a:t>
            </a:r>
            <a:r>
              <a:rPr lang="en-US" dirty="0" err="1"/>
              <a:t>warung</a:t>
            </a:r>
            <a:r>
              <a:rPr lang="en-US" dirty="0"/>
              <a:t> kopi sangat </a:t>
            </a:r>
            <a:r>
              <a:rPr lang="en-US" dirty="0" err="1"/>
              <a:t>membosankan</a:t>
            </a:r>
            <a:r>
              <a:rPr lang="en-US" dirty="0"/>
              <a:t> dan </a:t>
            </a:r>
            <a:r>
              <a:rPr lang="en-US" dirty="0" err="1"/>
              <a:t>menyakitkan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termotivasi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60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CFED-3259-47E4-80C4-401EEB70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Dari 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Argumen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C54C-215A-4104-9698-AF2AB4494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Klaim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Saya </a:t>
            </a:r>
            <a:r>
              <a:rPr lang="en-US" dirty="0" err="1"/>
              <a:t>berpendapat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mengklaim</a:t>
            </a:r>
            <a:r>
              <a:rPr lang="en-US" dirty="0"/>
              <a:t> </a:t>
            </a:r>
            <a:r>
              <a:rPr lang="en-US" dirty="0" err="1"/>
              <a:t>bahwa</a:t>
            </a:r>
            <a:endParaRPr lang="en-US" dirty="0"/>
          </a:p>
          <a:p>
            <a:r>
              <a:rPr lang="en-US" dirty="0" err="1"/>
              <a:t>Alasan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alasan-alasan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  <a:p>
            <a:r>
              <a:rPr lang="en-US" dirty="0"/>
              <a:t>Bukti: </a:t>
            </a:r>
          </a:p>
          <a:p>
            <a:pPr marL="0" indent="0">
              <a:buNone/>
            </a:pPr>
            <a:r>
              <a:rPr lang="en-US" dirty="0"/>
              <a:t>yang </a:t>
            </a:r>
            <a:r>
              <a:rPr lang="en-US" dirty="0" err="1"/>
              <a:t>berdasarkan</a:t>
            </a:r>
            <a:r>
              <a:rPr lang="en-US" dirty="0"/>
              <a:t> pada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(Saya </a:t>
            </a:r>
            <a:r>
              <a:rPr lang="en-US" dirty="0" err="1"/>
              <a:t>menyadari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, </a:t>
            </a:r>
            <a:r>
              <a:rPr lang="en-US" dirty="0" err="1"/>
              <a:t>keberatan</a:t>
            </a:r>
            <a:r>
              <a:rPr lang="en-US" dirty="0"/>
              <a:t>, dan </a:t>
            </a:r>
            <a:r>
              <a:rPr lang="en-US" dirty="0" err="1"/>
              <a:t>alternatif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dan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meresponnya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1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50CC-F32A-4364-9BB6-796BBBE4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Apakah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Karya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Ilmiah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Itu</a:t>
            </a:r>
            <a:r>
              <a:rPr lang="en-US" dirty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85C2-B82A-4365-A7F5-74471DB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61" y="2009485"/>
            <a:ext cx="9613861" cy="3599316"/>
          </a:xfrm>
        </p:spPr>
        <p:txBody>
          <a:bodyPr/>
          <a:lstStyle/>
          <a:p>
            <a:r>
              <a:rPr lang="en-US" dirty="0" err="1"/>
              <a:t>Makalah</a:t>
            </a:r>
            <a:endParaRPr lang="en-US" dirty="0"/>
          </a:p>
          <a:p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Jurnal</a:t>
            </a:r>
            <a:endParaRPr lang="en-US" dirty="0"/>
          </a:p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r>
              <a:rPr lang="en-US" dirty="0" err="1"/>
              <a:t>Tesis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1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F9C2BBD-AAF7-4C85-9BE4-E4C2F5235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EF8B78-E487-4E1A-8945-35B4041B0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9B4F0B3-5A15-4AAD-B054-8BA920987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CA43FE3-BC3A-4163-B2D9-721AA0F6F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88AAD42-9F71-4F14-AE1E-C05DCFC60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DAC2E-1138-4410-86CA-4552AD42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600">
                <a:solidFill>
                  <a:srgbClr val="FFFFFF"/>
                </a:solidFill>
              </a:rPr>
              <a:t>Membangun Argumen dan Kontribusi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1B962C9-BE53-4915-9C0C-B53DCD378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4D1380-E0C1-4B4E-81E0-F5DE280F5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618" y="729343"/>
            <a:ext cx="6278125" cy="4953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9088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1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Picture 23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6" name="Picture 25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7" name="Rectangle 27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DEDF2838-61BD-4552-A6C3-E3D6763CF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33">
            <a:extLst>
              <a:ext uri="{FF2B5EF4-FFF2-40B4-BE49-F238E27FC236}">
                <a16:creationId xmlns:a16="http://schemas.microsoft.com/office/drawing/2014/main" id="{E7876ED4-577B-4724-914E-42A0567A3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Rectangle 35">
            <a:extLst>
              <a:ext uri="{FF2B5EF4-FFF2-40B4-BE49-F238E27FC236}">
                <a16:creationId xmlns:a16="http://schemas.microsoft.com/office/drawing/2014/main" id="{5A35B073-543D-4B7C-85CE-3F6F3F51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176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37">
            <a:extLst>
              <a:ext uri="{FF2B5EF4-FFF2-40B4-BE49-F238E27FC236}">
                <a16:creationId xmlns:a16="http://schemas.microsoft.com/office/drawing/2014/main" id="{56C9C24B-A8AA-4E20-9A75-455D96E20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53" name="Rectangle 39">
            <a:extLst>
              <a:ext uri="{FF2B5EF4-FFF2-40B4-BE49-F238E27FC236}">
                <a16:creationId xmlns:a16="http://schemas.microsoft.com/office/drawing/2014/main" id="{0505B119-A4E9-4F97-9673-6F51C1C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018C6-EF44-44ED-8A6E-4978F3EB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Kerangka Artikel Ilmiah</a:t>
            </a:r>
          </a:p>
        </p:txBody>
      </p:sp>
      <p:sp useBgFill="1">
        <p:nvSpPr>
          <p:cNvPr id="54" name="Rectangle 41">
            <a:extLst>
              <a:ext uri="{FF2B5EF4-FFF2-40B4-BE49-F238E27FC236}">
                <a16:creationId xmlns:a16="http://schemas.microsoft.com/office/drawing/2014/main" id="{3DF5FFB9-6D81-4F3A-AF5B-6F9EC3428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3C666A-2BC8-4A09-9A77-0805A7FBD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33" y="1681113"/>
            <a:ext cx="4178419" cy="348897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5780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8BFED-B676-4F9E-85B4-4B054711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Struktur Artikel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83D1F4A9-56D2-49F0-8DCA-1E7C5FADF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887" y="8207"/>
            <a:ext cx="5866791" cy="684158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99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98660-BC35-483C-A76C-18AECDCD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/>
              <a:t>Jurnal</a:t>
            </a:r>
            <a:r>
              <a:rPr lang="en-US" sz="4400" dirty="0"/>
              <a:t> </a:t>
            </a:r>
            <a:r>
              <a:rPr lang="en-US" sz="4400" dirty="0" err="1"/>
              <a:t>Sebagai</a:t>
            </a:r>
            <a:r>
              <a:rPr lang="en-US" sz="4400" dirty="0"/>
              <a:t> </a:t>
            </a:r>
            <a:r>
              <a:rPr lang="en-US" sz="4400" dirty="0" err="1"/>
              <a:t>Wadah</a:t>
            </a:r>
            <a:r>
              <a:rPr lang="en-US" sz="4400" dirty="0"/>
              <a:t> </a:t>
            </a:r>
            <a:r>
              <a:rPr lang="en-US" sz="4400" dirty="0" err="1"/>
              <a:t>Publikasi</a:t>
            </a:r>
            <a:r>
              <a:rPr lang="en-US" sz="4400" dirty="0"/>
              <a:t> </a:t>
            </a:r>
            <a:r>
              <a:rPr lang="en-US" sz="4400" dirty="0" err="1"/>
              <a:t>Artikel</a:t>
            </a:r>
            <a:endParaRPr lang="en-US" sz="4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436C15-78DB-49F6-8FD8-3DD13E504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454511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456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0371-C3FB-432F-BD13-4F6D2835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di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F13E8-28FD-4DCC-9012-5AEB1380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69410"/>
          </a:xfrm>
        </p:spPr>
        <p:txBody>
          <a:bodyPr/>
          <a:lstStyle/>
          <a:p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Naskah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Publikasi</a:t>
            </a:r>
            <a:endParaRPr lang="en-US" dirty="0"/>
          </a:p>
          <a:p>
            <a:r>
              <a:rPr lang="en-US" dirty="0"/>
              <a:t>Editor </a:t>
            </a:r>
            <a:r>
              <a:rPr lang="en-US" dirty="0" err="1"/>
              <a:t>Membaca</a:t>
            </a:r>
            <a:r>
              <a:rPr lang="en-US" dirty="0"/>
              <a:t> dan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: Reject </a:t>
            </a:r>
            <a:r>
              <a:rPr lang="en-US" dirty="0" err="1"/>
              <a:t>atau</a:t>
            </a:r>
            <a:r>
              <a:rPr lang="en-US" dirty="0"/>
              <a:t> Review</a:t>
            </a:r>
          </a:p>
          <a:p>
            <a:r>
              <a:rPr lang="en-US" dirty="0"/>
              <a:t>Reviewer </a:t>
            </a:r>
            <a:r>
              <a:rPr lang="en-US" dirty="0" err="1"/>
              <a:t>meninjau</a:t>
            </a:r>
            <a:r>
              <a:rPr lang="en-US" dirty="0"/>
              <a:t> (review) </a:t>
            </a:r>
            <a:r>
              <a:rPr lang="en-US" dirty="0" err="1"/>
              <a:t>artikel</a:t>
            </a:r>
            <a:r>
              <a:rPr lang="en-US" dirty="0"/>
              <a:t> dan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editor.</a:t>
            </a:r>
          </a:p>
          <a:p>
            <a:r>
              <a:rPr lang="en-US" dirty="0"/>
              <a:t>Editor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review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: accept, major revision, minor revision.</a:t>
            </a:r>
          </a:p>
          <a:p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merevisi</a:t>
            </a:r>
            <a:r>
              <a:rPr lang="en-US" dirty="0"/>
              <a:t> dan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editor</a:t>
            </a:r>
          </a:p>
          <a:p>
            <a:r>
              <a:rPr lang="en-US" dirty="0"/>
              <a:t>Editor </a:t>
            </a:r>
            <a:r>
              <a:rPr lang="en-US" dirty="0" err="1"/>
              <a:t>menentukan</a:t>
            </a:r>
            <a:r>
              <a:rPr lang="en-US" dirty="0"/>
              <a:t>: accept </a:t>
            </a:r>
            <a:r>
              <a:rPr lang="en-US" dirty="0" err="1"/>
              <a:t>atau</a:t>
            </a:r>
            <a:r>
              <a:rPr lang="en-US" dirty="0"/>
              <a:t> reject</a:t>
            </a:r>
          </a:p>
          <a:p>
            <a:r>
              <a:rPr lang="en-US" dirty="0" err="1"/>
              <a:t>Artikel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5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7F83-848E-4E88-84B8-1409AF47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293286"/>
          </a:xfrm>
        </p:spPr>
        <p:txBody>
          <a:bodyPr/>
          <a:lstStyle/>
          <a:p>
            <a:r>
              <a:rPr lang="en-US"/>
              <a:t>Alur Artikel Jurnal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10C3FF-9850-4025-AF0D-F773DBB74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9428"/>
            <a:ext cx="12191999" cy="4898571"/>
          </a:xfrm>
        </p:spPr>
      </p:pic>
    </p:spTree>
    <p:extLst>
      <p:ext uri="{BB962C8B-B14F-4D97-AF65-F5344CB8AC3E}">
        <p14:creationId xmlns:p14="http://schemas.microsoft.com/office/powerpoint/2010/main" val="374243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AF64C-B0C6-4144-9C79-FCC33CAC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</a:t>
            </a:r>
            <a:r>
              <a:rPr lang="en-US" dirty="0" err="1"/>
              <a:t>Intelektual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5703-8A40-4E77-AB1D-0EC2F6B42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Critical, creative thinking</a:t>
            </a:r>
          </a:p>
          <a:p>
            <a:endParaRPr lang="en-US" dirty="0"/>
          </a:p>
          <a:p>
            <a:r>
              <a:rPr lang="en-US" dirty="0" err="1"/>
              <a:t>Komitmen</a:t>
            </a:r>
            <a:r>
              <a:rPr lang="en-US" dirty="0"/>
              <a:t>, </a:t>
            </a:r>
            <a:r>
              <a:rPr lang="en-US" dirty="0" err="1"/>
              <a:t>tekun</a:t>
            </a:r>
            <a:r>
              <a:rPr lang="en-US" dirty="0"/>
              <a:t> dan </a:t>
            </a:r>
            <a:r>
              <a:rPr lang="en-US" dirty="0" err="1"/>
              <a:t>fokus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Menawarkan</a:t>
            </a:r>
            <a:r>
              <a:rPr lang="en-US" dirty="0"/>
              <a:t> ide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mempersoalkan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more recycle of 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8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80E6-E3AF-46B9-BEC2-7DE2CA5D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Langkah-Langkah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A443-5E3C-45F2-85AB-250EA23ED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Dari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: </a:t>
            </a:r>
          </a:p>
          <a:p>
            <a:pPr marL="347663" indent="0">
              <a:buNone/>
            </a:pP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, framing issues, dan ask the right questions</a:t>
            </a:r>
          </a:p>
          <a:p>
            <a:pPr marL="0" indent="0">
              <a:buNone/>
            </a:pPr>
            <a:r>
              <a:rPr lang="en-US" dirty="0"/>
              <a:t>3. Dari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Problem </a:t>
            </a:r>
            <a:r>
              <a:rPr lang="en-US" dirty="0" err="1"/>
              <a:t>Penelitian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Dari Problem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Sumber-Sumber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Klaim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78C2-B58F-4227-956B-9C376EEC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2801-8B26-4C39-AA18-28FD52F75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</a:rPr>
              <a:t>Dari </a:t>
            </a:r>
            <a:r>
              <a:rPr lang="en-US" sz="2400" dirty="0" err="1">
                <a:solidFill>
                  <a:srgbClr val="FFFF00"/>
                </a:solidFill>
              </a:rPr>
              <a:t>Minat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Topik</a:t>
            </a:r>
            <a:r>
              <a:rPr lang="en-US" sz="2400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minat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ketertarikanmu</a:t>
            </a:r>
            <a:r>
              <a:rPr lang="en-US" sz="2400" dirty="0"/>
              <a:t>, </a:t>
            </a:r>
            <a:r>
              <a:rPr lang="en-US" sz="2400" dirty="0" err="1"/>
              <a:t>berdiskusi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orang lain,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, internet, </a:t>
            </a:r>
            <a:r>
              <a:rPr lang="en-US" sz="2400" dirty="0" err="1"/>
              <a:t>ensiklopedia</a:t>
            </a:r>
            <a:r>
              <a:rPr lang="en-US" sz="2400" dirty="0"/>
              <a:t>, dan </a:t>
            </a:r>
            <a:r>
              <a:rPr lang="en-US" sz="2400" dirty="0" err="1"/>
              <a:t>seterusnya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</a:rPr>
              <a:t>Dari </a:t>
            </a:r>
            <a:r>
              <a:rPr lang="en-US" sz="2400" dirty="0" err="1">
                <a:solidFill>
                  <a:srgbClr val="FFFF00"/>
                </a:solidFill>
              </a:rPr>
              <a:t>Topik</a:t>
            </a:r>
            <a:r>
              <a:rPr lang="en-US" sz="2400" dirty="0">
                <a:solidFill>
                  <a:srgbClr val="FFFF00"/>
                </a:solidFill>
              </a:rPr>
              <a:t> Yang Luas </a:t>
            </a:r>
            <a:r>
              <a:rPr lang="en-US" sz="2400" dirty="0" err="1">
                <a:solidFill>
                  <a:srgbClr val="FFFF00"/>
                </a:solidFill>
              </a:rPr>
              <a:t>ke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Topik</a:t>
            </a:r>
            <a:r>
              <a:rPr lang="en-US" sz="2400" dirty="0">
                <a:solidFill>
                  <a:srgbClr val="FFFF00"/>
                </a:solidFill>
              </a:rPr>
              <a:t> Yang </a:t>
            </a:r>
            <a:r>
              <a:rPr lang="en-US" sz="2400" dirty="0" err="1">
                <a:solidFill>
                  <a:srgbClr val="FFFF00"/>
                </a:solidFill>
              </a:rPr>
              <a:t>Fokus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Misalnya</a:t>
            </a:r>
            <a:r>
              <a:rPr lang="en-US" sz="2400" dirty="0"/>
              <a:t>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Kebebasan</a:t>
            </a:r>
            <a:r>
              <a:rPr lang="en-US" sz="2400" dirty="0"/>
              <a:t> </a:t>
            </a:r>
            <a:r>
              <a:rPr lang="en-US" sz="2400" dirty="0" err="1"/>
              <a:t>Kehendak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Tolstoy (</a:t>
            </a:r>
            <a:r>
              <a:rPr lang="en-US" sz="2400" dirty="0" err="1"/>
              <a:t>topik</a:t>
            </a:r>
            <a:r>
              <a:rPr lang="en-US" sz="2400" dirty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Menjadi</a:t>
            </a:r>
            <a:r>
              <a:rPr lang="en-US" sz="2400" dirty="0"/>
              <a:t>: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kebebasan</a:t>
            </a:r>
            <a:r>
              <a:rPr lang="en-US" sz="2400" dirty="0"/>
              <a:t> </a:t>
            </a:r>
            <a:r>
              <a:rPr lang="en-US" sz="2400" dirty="0" err="1"/>
              <a:t>kehendak</a:t>
            </a:r>
            <a:r>
              <a:rPr lang="en-US" sz="2400" dirty="0"/>
              <a:t> dan </a:t>
            </a:r>
            <a:r>
              <a:rPr lang="en-US" sz="2400" dirty="0" err="1"/>
              <a:t>keterpaksaan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cerita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perang</a:t>
            </a:r>
            <a:r>
              <a:rPr lang="en-US" sz="2400" dirty="0"/>
              <a:t> yang </a:t>
            </a:r>
            <a:r>
              <a:rPr lang="en-US" sz="2400" dirty="0" err="1"/>
              <a:t>dilukiskan</a:t>
            </a:r>
            <a:r>
              <a:rPr lang="en-US" sz="2400" dirty="0"/>
              <a:t> Tolstoy </a:t>
            </a:r>
            <a:r>
              <a:rPr lang="en-US" sz="2400" dirty="0" err="1"/>
              <a:t>dalam</a:t>
            </a:r>
            <a:r>
              <a:rPr lang="en-US" sz="2400" dirty="0"/>
              <a:t> Novel </a:t>
            </a:r>
            <a:r>
              <a:rPr lang="en-US" sz="2400" i="1" dirty="0"/>
              <a:t>The War and Peace.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6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Dari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/>
              <a:t>Dari </a:t>
            </a:r>
            <a:r>
              <a:rPr lang="en-US" i="1" dirty="0" err="1"/>
              <a:t>Topik</a:t>
            </a:r>
            <a:r>
              <a:rPr lang="en-US" i="1" dirty="0"/>
              <a:t> Yang </a:t>
            </a:r>
            <a:r>
              <a:rPr lang="en-US" i="1" dirty="0" err="1"/>
              <a:t>Fokus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</a:t>
            </a:r>
            <a:r>
              <a:rPr lang="en-US" i="1" dirty="0" err="1"/>
              <a:t>Pertanyaan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i="1" dirty="0" err="1"/>
              <a:t>Formulasikan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pertanyaan</a:t>
            </a:r>
            <a:r>
              <a:rPr lang="en-US" i="1" dirty="0"/>
              <a:t>,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dimulai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pertanyaan</a:t>
            </a:r>
            <a:r>
              <a:rPr lang="en-US" i="1" dirty="0"/>
              <a:t> </a:t>
            </a:r>
            <a:r>
              <a:rPr lang="en-US" i="1" dirty="0" err="1"/>
              <a:t>jurnalistik</a:t>
            </a:r>
            <a:r>
              <a:rPr lang="en-US" i="1" dirty="0"/>
              <a:t> </a:t>
            </a:r>
            <a:r>
              <a:rPr lang="en-US" i="1" dirty="0" err="1"/>
              <a:t>seperti</a:t>
            </a:r>
            <a:r>
              <a:rPr lang="en-US" i="1" dirty="0"/>
              <a:t> </a:t>
            </a:r>
            <a:r>
              <a:rPr lang="en-US" i="1" dirty="0" err="1"/>
              <a:t>apa</a:t>
            </a:r>
            <a:r>
              <a:rPr lang="en-US" i="1" dirty="0"/>
              <a:t>, </a:t>
            </a:r>
            <a:r>
              <a:rPr lang="en-US" i="1" dirty="0" err="1"/>
              <a:t>siapa</a:t>
            </a:r>
            <a:r>
              <a:rPr lang="en-US" i="1" dirty="0"/>
              <a:t>, </a:t>
            </a:r>
            <a:r>
              <a:rPr lang="en-US" i="1" dirty="0" err="1"/>
              <a:t>kapan</a:t>
            </a:r>
            <a:r>
              <a:rPr lang="en-US" i="1" dirty="0"/>
              <a:t> dan </a:t>
            </a:r>
            <a:r>
              <a:rPr lang="en-US" i="1" dirty="0" err="1"/>
              <a:t>dimana</a:t>
            </a:r>
            <a:r>
              <a:rPr lang="en-US" i="1" dirty="0"/>
              <a:t>, </a:t>
            </a:r>
            <a:r>
              <a:rPr lang="en-US" i="1" dirty="0" err="1"/>
              <a:t>namun</a:t>
            </a:r>
            <a:r>
              <a:rPr lang="en-US" i="1" dirty="0"/>
              <a:t> pada </a:t>
            </a:r>
            <a:r>
              <a:rPr lang="en-US" i="1" dirty="0" err="1"/>
              <a:t>ujungnya</a:t>
            </a:r>
            <a:r>
              <a:rPr lang="en-US" i="1" dirty="0"/>
              <a:t> </a:t>
            </a:r>
            <a:r>
              <a:rPr lang="en-US" i="1" dirty="0" err="1"/>
              <a:t>fokuskan</a:t>
            </a:r>
            <a:r>
              <a:rPr lang="en-US" i="1" dirty="0"/>
              <a:t> </a:t>
            </a:r>
            <a:r>
              <a:rPr lang="en-US" i="1" dirty="0" err="1"/>
              <a:t>pertanyaan</a:t>
            </a:r>
            <a:r>
              <a:rPr lang="en-US" i="1" dirty="0"/>
              <a:t> pada “</a:t>
            </a:r>
            <a:r>
              <a:rPr lang="en-US" i="1" dirty="0" err="1"/>
              <a:t>bagaimana</a:t>
            </a:r>
            <a:r>
              <a:rPr lang="en-US" i="1" dirty="0"/>
              <a:t>” dan “</a:t>
            </a:r>
            <a:r>
              <a:rPr lang="en-US" i="1" dirty="0" err="1"/>
              <a:t>mengapa</a:t>
            </a:r>
            <a:r>
              <a:rPr lang="en-US" i="1" dirty="0"/>
              <a:t>”.</a:t>
            </a:r>
          </a:p>
          <a:p>
            <a:endParaRPr lang="en-US" i="1" dirty="0"/>
          </a:p>
          <a:p>
            <a:r>
              <a:rPr lang="en-US" i="1" dirty="0"/>
              <a:t>Dari </a:t>
            </a:r>
            <a:r>
              <a:rPr lang="en-US" i="1" dirty="0" err="1"/>
              <a:t>Pertanyaan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</a:t>
            </a:r>
            <a:r>
              <a:rPr lang="en-US" i="1" dirty="0" err="1"/>
              <a:t>Signifikansi</a:t>
            </a:r>
            <a:r>
              <a:rPr lang="en-US" i="1" dirty="0"/>
              <a:t>: </a:t>
            </a:r>
            <a:r>
              <a:rPr lang="en-US" i="1" dirty="0" err="1"/>
              <a:t>menjawab</a:t>
            </a:r>
            <a:r>
              <a:rPr lang="en-US" i="1" dirty="0"/>
              <a:t> </a:t>
            </a:r>
            <a:r>
              <a:rPr lang="en-US" i="1" dirty="0" err="1"/>
              <a:t>pertanyaan</a:t>
            </a:r>
            <a:r>
              <a:rPr lang="en-US" i="1" dirty="0"/>
              <a:t>, </a:t>
            </a:r>
            <a:r>
              <a:rPr lang="en-US" i="1" dirty="0" err="1"/>
              <a:t>lalu</a:t>
            </a:r>
            <a:r>
              <a:rPr lang="en-US" i="1" dirty="0"/>
              <a:t> </a:t>
            </a:r>
            <a:r>
              <a:rPr lang="en-US" i="1" dirty="0" err="1"/>
              <a:t>apa</a:t>
            </a:r>
            <a:r>
              <a:rPr lang="en-US" i="1" dirty="0"/>
              <a:t> (so what?)</a:t>
            </a:r>
          </a:p>
          <a:p>
            <a:endParaRPr lang="en-US" i="1" dirty="0"/>
          </a:p>
          <a:p>
            <a:r>
              <a:rPr lang="en-US" i="1" dirty="0" err="1"/>
              <a:t>Tentang</a:t>
            </a:r>
            <a:r>
              <a:rPr lang="en-US" i="1" dirty="0"/>
              <a:t> </a:t>
            </a:r>
            <a:r>
              <a:rPr lang="en-US" i="1" dirty="0" err="1"/>
              <a:t>apa</a:t>
            </a:r>
            <a:r>
              <a:rPr lang="en-US" i="1" dirty="0"/>
              <a:t> yang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tulis</a:t>
            </a:r>
            <a:r>
              <a:rPr lang="en-US" i="1" dirty="0"/>
              <a:t> (</a:t>
            </a:r>
            <a:r>
              <a:rPr lang="en-US" i="1" dirty="0" err="1"/>
              <a:t>saya</a:t>
            </a:r>
            <a:r>
              <a:rPr lang="en-US" i="1" dirty="0"/>
              <a:t> </a:t>
            </a:r>
            <a:r>
              <a:rPr lang="en-US" i="1" dirty="0" err="1"/>
              <a:t>menulis</a:t>
            </a:r>
            <a:r>
              <a:rPr lang="en-US" i="1" dirty="0"/>
              <a:t> </a:t>
            </a:r>
            <a:r>
              <a:rPr lang="en-US" i="1" dirty="0" err="1"/>
              <a:t>sebuah</a:t>
            </a:r>
            <a:r>
              <a:rPr lang="en-US" i="1" dirty="0"/>
              <a:t> </a:t>
            </a:r>
            <a:r>
              <a:rPr lang="en-US" i="1" dirty="0" err="1"/>
              <a:t>topik</a:t>
            </a:r>
            <a:r>
              <a:rPr lang="en-US" i="1" dirty="0"/>
              <a:t> </a:t>
            </a:r>
            <a:r>
              <a:rPr lang="en-US" i="1" dirty="0" err="1"/>
              <a:t>tentang</a:t>
            </a:r>
            <a:r>
              <a:rPr lang="en-US" i="1" dirty="0"/>
              <a:t>)</a:t>
            </a:r>
          </a:p>
          <a:p>
            <a:r>
              <a:rPr lang="en-US" i="1" dirty="0" err="1"/>
              <a:t>Apa</a:t>
            </a:r>
            <a:r>
              <a:rPr lang="en-US" i="1" dirty="0"/>
              <a:t> yang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ketahui</a:t>
            </a:r>
            <a:r>
              <a:rPr lang="en-US" i="1" dirty="0"/>
              <a:t> </a:t>
            </a:r>
            <a:r>
              <a:rPr lang="en-US" i="1" dirty="0" err="1"/>
              <a:t>tentang</a:t>
            </a:r>
            <a:r>
              <a:rPr lang="en-US" i="1" dirty="0"/>
              <a:t> </a:t>
            </a:r>
            <a:r>
              <a:rPr lang="en-US" i="1" dirty="0" err="1"/>
              <a:t>tentang</a:t>
            </a:r>
            <a:r>
              <a:rPr lang="en-US" i="1" dirty="0"/>
              <a:t> </a:t>
            </a:r>
            <a:r>
              <a:rPr lang="en-US" i="1" dirty="0" err="1"/>
              <a:t>hal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 (</a:t>
            </a:r>
            <a:r>
              <a:rPr lang="en-US" i="1" dirty="0" err="1"/>
              <a:t>karena</a:t>
            </a:r>
            <a:r>
              <a:rPr lang="en-US" i="1" dirty="0"/>
              <a:t> </a:t>
            </a:r>
            <a:r>
              <a:rPr lang="en-US" i="1" dirty="0" err="1"/>
              <a:t>saya</a:t>
            </a:r>
            <a:r>
              <a:rPr lang="en-US" i="1" dirty="0"/>
              <a:t> </a:t>
            </a:r>
            <a:r>
              <a:rPr lang="en-US" i="1" dirty="0" err="1"/>
              <a:t>ingin</a:t>
            </a:r>
            <a:r>
              <a:rPr lang="en-US" i="1" dirty="0"/>
              <a:t> </a:t>
            </a:r>
            <a:r>
              <a:rPr lang="en-US" i="1" dirty="0" err="1"/>
              <a:t>mengetahui</a:t>
            </a:r>
            <a:r>
              <a:rPr lang="en-US" i="1" dirty="0"/>
              <a:t> </a:t>
            </a:r>
            <a:r>
              <a:rPr lang="en-US" i="1" dirty="0" err="1"/>
              <a:t>bagaimana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kenapa</a:t>
            </a:r>
            <a:r>
              <a:rPr lang="en-US" i="1" dirty="0"/>
              <a:t>)</a:t>
            </a:r>
          </a:p>
          <a:p>
            <a:r>
              <a:rPr lang="en-US" i="1" dirty="0" err="1"/>
              <a:t>Kenapa</a:t>
            </a:r>
            <a:r>
              <a:rPr lang="en-US" i="1" dirty="0"/>
              <a:t>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ingin</a:t>
            </a:r>
            <a:r>
              <a:rPr lang="en-US" i="1" dirty="0"/>
              <a:t> </a:t>
            </a:r>
            <a:r>
              <a:rPr lang="en-US" i="1" dirty="0" err="1"/>
              <a:t>pembacamu</a:t>
            </a:r>
            <a:r>
              <a:rPr lang="en-US" i="1" dirty="0"/>
              <a:t> </a:t>
            </a:r>
            <a:r>
              <a:rPr lang="en-US" i="1" dirty="0" err="1"/>
              <a:t>tahu</a:t>
            </a:r>
            <a:r>
              <a:rPr lang="en-US" i="1" dirty="0"/>
              <a:t> dan </a:t>
            </a:r>
            <a:r>
              <a:rPr lang="en-US" i="1" dirty="0" err="1"/>
              <a:t>peduli</a:t>
            </a:r>
            <a:r>
              <a:rPr lang="en-US" i="1" dirty="0"/>
              <a:t> </a:t>
            </a:r>
            <a:r>
              <a:rPr lang="en-US" i="1" dirty="0" err="1"/>
              <a:t>tentang</a:t>
            </a:r>
            <a:r>
              <a:rPr lang="en-US" i="1" dirty="0"/>
              <a:t> </a:t>
            </a:r>
            <a:r>
              <a:rPr lang="en-US" i="1" dirty="0" err="1"/>
              <a:t>hal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? (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membantu</a:t>
            </a:r>
            <a:r>
              <a:rPr lang="en-US" i="1" dirty="0"/>
              <a:t> </a:t>
            </a:r>
            <a:r>
              <a:rPr lang="en-US" i="1" dirty="0" err="1"/>
              <a:t>pembaca</a:t>
            </a:r>
            <a:r>
              <a:rPr lang="en-US" i="1" dirty="0"/>
              <a:t> agar </a:t>
            </a:r>
            <a:r>
              <a:rPr lang="en-US" i="1" dirty="0" err="1"/>
              <a:t>memahami</a:t>
            </a:r>
            <a:r>
              <a:rPr lang="en-US" i="1" dirty="0"/>
              <a:t> </a:t>
            </a:r>
            <a:r>
              <a:rPr lang="en-US" i="1" dirty="0" err="1"/>
              <a:t>secara</a:t>
            </a:r>
            <a:r>
              <a:rPr lang="en-US" i="1" dirty="0"/>
              <a:t> </a:t>
            </a:r>
            <a:r>
              <a:rPr lang="en-US" i="1" dirty="0" err="1"/>
              <a:t>lebih</a:t>
            </a:r>
            <a:r>
              <a:rPr lang="en-US" i="1" dirty="0"/>
              <a:t> </a:t>
            </a:r>
            <a:r>
              <a:rPr lang="en-US" i="1" dirty="0" err="1"/>
              <a:t>baik</a:t>
            </a:r>
            <a:r>
              <a:rPr lang="en-US" i="1" dirty="0"/>
              <a:t> </a:t>
            </a:r>
            <a:r>
              <a:rPr lang="en-US" i="1" dirty="0" err="1"/>
              <a:t>tentang</a:t>
            </a:r>
            <a:r>
              <a:rPr lang="en-US" i="1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92044073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{D0BCB022-BC2F-6041-B649-F77A5C3F3AD6}tf10001057</Template>
  <TotalTime>2919</TotalTime>
  <Words>1004</Words>
  <Application>Microsoft Office PowerPoint</Application>
  <PresentationFormat>Widescreen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Berlin</vt:lpstr>
      <vt:lpstr>  Teknik Penulisan Abstrak, Teknik Penulisan Artikel Hasil Kajian, dan Artikel Hasil Penelitian   </vt:lpstr>
      <vt:lpstr>Apakah Karya Ilmiah Itu?</vt:lpstr>
      <vt:lpstr>Jurnal Sebagai Wadah Publikasi Artikel</vt:lpstr>
      <vt:lpstr>Alur Publikasi Artikel di Jurnal Ilmiah</vt:lpstr>
      <vt:lpstr>Alur Artikel Jurnal</vt:lpstr>
      <vt:lpstr>Modal Intelektual apa yang diperlukan?</vt:lpstr>
      <vt:lpstr>Langkah-Langkah apa saja yang diperlukan?</vt:lpstr>
      <vt:lpstr>Menemukan Topik</vt:lpstr>
      <vt:lpstr>Dari Topik ke Pertanyaan</vt:lpstr>
      <vt:lpstr>Jenis-Jenis Pertanyaan</vt:lpstr>
      <vt:lpstr>What makes a good thesis or question? </vt:lpstr>
      <vt:lpstr>What makes a good thesis or question? </vt:lpstr>
      <vt:lpstr>Dari Pertanyaan ke Masalah Penelitian</vt:lpstr>
      <vt:lpstr>Dari Masalah ke Sumber-Sumber</vt:lpstr>
      <vt:lpstr>Cara Berinteraksi dengan Sumber-Sumber</vt:lpstr>
      <vt:lpstr>Membuat Klaim</vt:lpstr>
      <vt:lpstr>PowerPoint Presentation</vt:lpstr>
      <vt:lpstr>Contoh Klaim</vt:lpstr>
      <vt:lpstr>Dari Klaim ke Argumen</vt:lpstr>
      <vt:lpstr>Membangun Argumen dan Kontribusi</vt:lpstr>
      <vt:lpstr>Kerangka Artikel Ilmiah</vt:lpstr>
      <vt:lpstr>Struktur Artikel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Good Academic Paper</dc:title>
  <dc:creator>Microsoft Office User</dc:creator>
  <cp:lastModifiedBy>M. Syifa Amin Widigdo</cp:lastModifiedBy>
  <cp:revision>58</cp:revision>
  <dcterms:created xsi:type="dcterms:W3CDTF">2019-04-10T02:35:33Z</dcterms:created>
  <dcterms:modified xsi:type="dcterms:W3CDTF">2021-12-14T16:57:17Z</dcterms:modified>
</cp:coreProperties>
</file>